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75" r:id="rId3"/>
    <p:sldId id="263" r:id="rId4"/>
    <p:sldId id="264" r:id="rId5"/>
    <p:sldId id="276" r:id="rId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505510C-4B46-4FEF-AFC8-9BD6EBBF0201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2C595EE-3E17-403F-B929-CF50FB93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858A-0742-4D37-8F91-CFA59F95B2A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3A5F-6A32-4451-AED4-8611944A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5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4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3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5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5E7B05-7E61-4C34-A757-0093FF30E2B5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Century Gothic" panose="020B0502020202020204" pitchFamily="34" charset="0"/>
              </a:rPr>
              <a:t>Geography of Ethanol Production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96890"/>
            <a:ext cx="9144000" cy="56110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Unit 2, Lesson 4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3904" y="2556932"/>
            <a:ext cx="7546848" cy="331893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How many </a:t>
            </a:r>
            <a:r>
              <a:rPr lang="en-US" dirty="0" err="1"/>
              <a:t>biorefineries</a:t>
            </a:r>
            <a:r>
              <a:rPr lang="en-US" dirty="0"/>
              <a:t> utilize corn as the primary feedstock?</a:t>
            </a:r>
          </a:p>
          <a:p>
            <a:pPr lvl="0"/>
            <a:r>
              <a:rPr lang="en-US" dirty="0"/>
              <a:t>How many </a:t>
            </a:r>
            <a:r>
              <a:rPr lang="en-US" dirty="0" err="1"/>
              <a:t>biorefineries</a:t>
            </a:r>
            <a:r>
              <a:rPr lang="en-US" dirty="0"/>
              <a:t> process sugar/starch? How many </a:t>
            </a:r>
            <a:r>
              <a:rPr lang="en-US" dirty="0" err="1"/>
              <a:t>biorefineries</a:t>
            </a:r>
            <a:r>
              <a:rPr lang="en-US" dirty="0"/>
              <a:t> process cellulose?</a:t>
            </a:r>
          </a:p>
          <a:p>
            <a:pPr lvl="0"/>
            <a:r>
              <a:rPr lang="en-US" dirty="0"/>
              <a:t>Label each state on the map with the number of </a:t>
            </a:r>
            <a:r>
              <a:rPr lang="en-US" dirty="0" err="1"/>
              <a:t>biorefineries</a:t>
            </a:r>
            <a:r>
              <a:rPr lang="en-US" dirty="0"/>
              <a:t> that are located in that state.</a:t>
            </a:r>
          </a:p>
          <a:p>
            <a:pPr lvl="0"/>
            <a:r>
              <a:rPr lang="en-US" dirty="0"/>
              <a:t>Identify and list some of the other types of feedstocks being used.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5992" y="-145339"/>
            <a:ext cx="3004350" cy="35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028" y="260332"/>
            <a:ext cx="9088220" cy="6518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4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Ethanol facilities location determining factors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Current </a:t>
            </a:r>
            <a:r>
              <a:rPr lang="en-US" dirty="0"/>
              <a:t>and projected regional markets, including competing gasoline components and prices.</a:t>
            </a:r>
          </a:p>
          <a:p>
            <a:pPr lvl="1"/>
            <a:r>
              <a:rPr lang="en-US" dirty="0"/>
              <a:t>Feedstock availability</a:t>
            </a:r>
          </a:p>
          <a:p>
            <a:pPr lvl="1"/>
            <a:r>
              <a:rPr lang="en-US" dirty="0"/>
              <a:t>Demand and cost</a:t>
            </a:r>
          </a:p>
          <a:p>
            <a:pPr lvl="1"/>
            <a:r>
              <a:rPr lang="en-US" dirty="0"/>
              <a:t>Utilities and related infrastructure (includes waste water treatment options, roads and drinking water quantity and quality)</a:t>
            </a:r>
          </a:p>
          <a:p>
            <a:pPr lvl="1"/>
            <a:r>
              <a:rPr lang="en-US" dirty="0"/>
              <a:t>Transportation options</a:t>
            </a:r>
          </a:p>
          <a:p>
            <a:pPr lvl="1"/>
            <a:r>
              <a:rPr lang="en-US" dirty="0"/>
              <a:t>Pre-existing environmental conditions that may impact the area</a:t>
            </a:r>
          </a:p>
          <a:p>
            <a:pPr lvl="1"/>
            <a:r>
              <a:rPr lang="en-US" dirty="0"/>
              <a:t>Land zoning and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E</a:t>
            </a:r>
            <a:r>
              <a:rPr lang="en-US" sz="3600" dirty="0" smtClean="0"/>
              <a:t>thanol </a:t>
            </a:r>
            <a:r>
              <a:rPr lang="en-US" sz="3600" dirty="0"/>
              <a:t>facilities </a:t>
            </a:r>
            <a:r>
              <a:rPr lang="en-US" sz="3600" dirty="0" smtClean="0"/>
              <a:t>location determining factors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783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Weather </a:t>
            </a:r>
            <a:r>
              <a:rPr lang="en-US" dirty="0"/>
              <a:t>and prevailing wind patterns</a:t>
            </a:r>
          </a:p>
          <a:p>
            <a:pPr lvl="1"/>
            <a:r>
              <a:rPr lang="en-US" dirty="0"/>
              <a:t>Key economic issues, including eligibility for public finance programs.</a:t>
            </a:r>
          </a:p>
          <a:p>
            <a:pPr lvl="1"/>
            <a:r>
              <a:rPr lang="en-US" dirty="0"/>
              <a:t>Labor availability.</a:t>
            </a:r>
          </a:p>
          <a:p>
            <a:pPr lvl="1"/>
            <a:r>
              <a:rPr lang="en-US" dirty="0"/>
              <a:t>An assessment of co-products and by-products from preferred feed stocks and production processes, and a preliminary assessment of markets for co-products.</a:t>
            </a:r>
          </a:p>
          <a:p>
            <a:pPr lvl="1"/>
            <a:r>
              <a:rPr lang="en-US" dirty="0"/>
              <a:t>Assessment of the approximate economic impact of the proposed plant on the local area is also completed.</a:t>
            </a:r>
          </a:p>
          <a:p>
            <a:pPr lvl="1"/>
            <a:r>
              <a:rPr lang="en-US" dirty="0"/>
              <a:t>Review of a financial model that is applicable to the proposed process.</a:t>
            </a:r>
          </a:p>
          <a:p>
            <a:pPr lvl="1"/>
            <a:r>
              <a:rPr lang="en-US" dirty="0"/>
              <a:t>Review of the business structure options that may be viable for the proposed project.</a:t>
            </a:r>
          </a:p>
          <a:p>
            <a:pPr lvl="1"/>
            <a:r>
              <a:rPr lang="en-US" dirty="0"/>
              <a:t>A review of additional informational and potential financial resources that may be available to project developers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1572</TotalTime>
  <Words>228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Garamond</vt:lpstr>
      <vt:lpstr>Organic</vt:lpstr>
      <vt:lpstr>Geography of Ethanol Production</vt:lpstr>
      <vt:lpstr>PowerPoint Presentation</vt:lpstr>
      <vt:lpstr>PowerPoint Presentation</vt:lpstr>
      <vt:lpstr>Ethanol facilities location determining factors</vt:lpstr>
      <vt:lpstr>Ethanol facilities location determining factors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Iowans with a focus on youth regarding  the breadth and global significance of agriculture.</dc:title>
  <dc:creator>Will Fett</dc:creator>
  <cp:lastModifiedBy>Will Fett</cp:lastModifiedBy>
  <cp:revision>63</cp:revision>
  <cp:lastPrinted>2015-02-23T11:22:58Z</cp:lastPrinted>
  <dcterms:created xsi:type="dcterms:W3CDTF">2015-02-17T22:12:25Z</dcterms:created>
  <dcterms:modified xsi:type="dcterms:W3CDTF">2015-10-22T16:42:24Z</dcterms:modified>
</cp:coreProperties>
</file>